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23" r:id="rId5"/>
    <p:sldId id="330" r:id="rId6"/>
    <p:sldId id="324" r:id="rId7"/>
    <p:sldId id="331" r:id="rId8"/>
    <p:sldId id="325" r:id="rId9"/>
    <p:sldId id="326" r:id="rId10"/>
    <p:sldId id="327" r:id="rId11"/>
    <p:sldId id="328" r:id="rId12"/>
    <p:sldId id="329" r:id="rId13"/>
    <p:sldId id="259" r:id="rId14"/>
    <p:sldId id="297"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Noto Sans" panose="020B0604020202020204" charset="0"/>
      <p:regular r:id="rId27"/>
      <p:bold r:id="rId28"/>
    </p:embeddedFont>
    <p:embeddedFont>
      <p:font typeface="Segoe UI" panose="020B0502040204020203" pitchFamily="34" charset="0"/>
      <p:regular r:id="rId29"/>
      <p:bold r:id="rId30"/>
      <p:italic r:id="rId31"/>
      <p:boldItalic r:id="rId32"/>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A87A85"/>
    <a:srgbClr val="575757"/>
    <a:srgbClr val="D2BDA8"/>
    <a:srgbClr val="825335"/>
    <a:srgbClr val="595900"/>
    <a:srgbClr val="595901"/>
    <a:srgbClr val="CECECD"/>
    <a:srgbClr val="000000"/>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81404" autoAdjust="0"/>
  </p:normalViewPr>
  <p:slideViewPr>
    <p:cSldViewPr>
      <p:cViewPr varScale="1">
        <p:scale>
          <a:sx n="93" d="100"/>
          <a:sy n="93" d="100"/>
        </p:scale>
        <p:origin x="612" y="84"/>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2001%E2%80%9302_NBA_season" TargetMode="External"/><Relationship Id="rId3" Type="http://schemas.openxmlformats.org/officeDocument/2006/relationships/hyperlink" Target="https://www.britannica.com/sports/basketball" TargetMode="External"/><Relationship Id="rId7" Type="http://schemas.openxmlformats.org/officeDocument/2006/relationships/hyperlink" Target="https://en.wikipedia.org/wiki/Vancouver_Grizzlie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Expansion_of_the_National_Basketball_Association" TargetMode="External"/><Relationship Id="rId5" Type="http://schemas.openxmlformats.org/officeDocument/2006/relationships/hyperlink" Target="https://www.britannica.com/topic/National-Basketball-Association" TargetMode="External"/><Relationship Id="rId4" Type="http://schemas.openxmlformats.org/officeDocument/2006/relationships/hyperlink" Target="https://www.britannica.com/place/Toront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are going to present our Interim Progress Report</a:t>
            </a:r>
          </a:p>
          <a:p>
            <a:pPr marL="0" lvl="0" indent="0" algn="l" rtl="0">
              <a:lnSpc>
                <a:spcPct val="100000"/>
              </a:lnSpc>
              <a:spcBef>
                <a:spcPts val="0"/>
              </a:spcBef>
              <a:spcAft>
                <a:spcPts val="0"/>
              </a:spcAft>
              <a:buSzPts val="1400"/>
              <a:buNone/>
            </a:pPr>
            <a:r>
              <a:rPr lang="en-US" dirty="0"/>
              <a:t>Our group consists of [Pick an order “</a:t>
            </a:r>
            <a:r>
              <a:rPr lang="en-US" dirty="0" err="1"/>
              <a:t>Bhavika</a:t>
            </a:r>
            <a:r>
              <a:rPr lang="en-US" dirty="0"/>
              <a:t>, Cindy, Dennis”] and myself.</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a:r>
              <a:rPr lang="en-US" sz="2400" baseline="0" dirty="0"/>
              <a:t>I will continue on to the next part of </a:t>
            </a:r>
            <a:r>
              <a:rPr lang="en-US" sz="2400" b="1" i="0" u="none" strike="noStrike" cap="none" dirty="0">
                <a:solidFill>
                  <a:schemeClr val="dk1"/>
                </a:solidFill>
                <a:effectLst/>
                <a:latin typeface="Arial"/>
                <a:ea typeface="Arial"/>
                <a:cs typeface="Arial"/>
                <a:sym typeface="Arial"/>
              </a:rPr>
              <a:t>the Preliminary Results</a:t>
            </a:r>
            <a:r>
              <a:rPr lang="en-US" sz="2400" baseline="0" dirty="0"/>
              <a:t>.</a:t>
            </a:r>
            <a:endParaRPr lang="en-US" sz="24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2400" dirty="0">
                <a:solidFill>
                  <a:srgbClr val="2D2E2D"/>
                </a:solidFill>
              </a:rPr>
              <a:t>Add in Heat Map</a:t>
            </a:r>
          </a:p>
          <a:p>
            <a:pPr>
              <a:buFont typeface="Arial" panose="020B0604020202020204" pitchFamily="34" charset="0"/>
              <a:buChar char="•"/>
            </a:pPr>
            <a:endParaRPr lang="en-US" altLang="ko-KR" sz="36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a:buFont typeface="Arial" panose="020B0604020202020204" pitchFamily="34" charset="0"/>
              <a:buChar char="•"/>
            </a:pPr>
            <a:r>
              <a:rPr lang="en-US" altLang="ko-KR" sz="2400" dirty="0"/>
              <a:t>Result before fine-tuning</a:t>
            </a:r>
          </a:p>
          <a:p>
            <a:pPr>
              <a:buFont typeface="Arial" panose="020B0604020202020204" pitchFamily="34" charset="0"/>
              <a:buChar char="•"/>
            </a:pPr>
            <a:r>
              <a:rPr lang="en-US" altLang="ko-KR" sz="2400" dirty="0"/>
              <a:t>Ratings of the models </a:t>
            </a:r>
          </a:p>
          <a:p>
            <a:pPr>
              <a:buFont typeface="Arial" panose="020B0604020202020204" pitchFamily="34" charset="0"/>
              <a:buChar char="•"/>
            </a:pPr>
            <a:r>
              <a:rPr lang="en-US" altLang="ko-KR" sz="2400" dirty="0"/>
              <a:t>Important Features (top 5)  (+/- Lucky bastard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en-US" altLang="ko-KR" sz="1400" dirty="0"/>
              <a:t>Model results (Accuracy … Feature Importance</a:t>
            </a:r>
            <a:endParaRPr lang="ko-KR" altLang="en-US" sz="1400" dirty="0"/>
          </a:p>
          <a:p>
            <a:pPr>
              <a:buFont typeface="Arial" panose="020B0604020202020204" pitchFamily="34" charset="0"/>
              <a:buChar char="•"/>
            </a:pPr>
            <a:r>
              <a:rPr lang="en-US" altLang="ko-KR" sz="1400" dirty="0"/>
              <a:t>Random forest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Raptors] </a:t>
            </a:r>
          </a:p>
          <a:p>
            <a:pPr marL="0" marR="0">
              <a:lnSpc>
                <a:spcPct val="107000"/>
              </a:lnSpc>
              <a:spcBef>
                <a:spcPts val="0"/>
              </a:spcBef>
              <a:spcAft>
                <a:spcPts val="0"/>
              </a:spcAft>
            </a:pPr>
            <a:r>
              <a:rPr lang="en-US" sz="1300" b="1" i="0" kern="1200" dirty="0">
                <a:solidFill>
                  <a:schemeClr val="tx1"/>
                </a:solidFill>
                <a:effectLst/>
                <a:latin typeface="+mn-lt"/>
                <a:ea typeface="+mn-ea"/>
                <a:cs typeface="+mn-cs"/>
              </a:rPr>
              <a:t>Toronto Raptors</a:t>
            </a:r>
            <a:r>
              <a:rPr lang="en-US" sz="1300" b="0" i="0" kern="1200" dirty="0">
                <a:solidFill>
                  <a:schemeClr val="tx1"/>
                </a:solidFill>
                <a:effectLst/>
                <a:latin typeface="+mn-lt"/>
                <a:ea typeface="+mn-ea"/>
                <a:cs typeface="+mn-cs"/>
              </a:rPr>
              <a:t>, Canadian professional </a:t>
            </a:r>
            <a:r>
              <a:rPr lang="en-US" sz="1300" b="0" i="0" u="none" strike="noStrike" kern="1200" dirty="0">
                <a:solidFill>
                  <a:schemeClr val="tx1"/>
                </a:solidFill>
                <a:effectLst/>
                <a:latin typeface="+mn-lt"/>
                <a:ea typeface="+mn-ea"/>
                <a:cs typeface="+mn-cs"/>
                <a:hlinkClick r:id="rId3"/>
              </a:rPr>
              <a:t>basketball</a:t>
            </a:r>
            <a:r>
              <a:rPr lang="en-US" sz="1300" b="0" i="0" kern="1200" dirty="0">
                <a:solidFill>
                  <a:schemeClr val="tx1"/>
                </a:solidFill>
                <a:effectLst/>
                <a:latin typeface="+mn-lt"/>
                <a:ea typeface="+mn-ea"/>
                <a:cs typeface="+mn-cs"/>
              </a:rPr>
              <a:t> team based in </a:t>
            </a:r>
            <a:r>
              <a:rPr lang="en-US" sz="1300" b="0" i="0" u="none" strike="noStrike" kern="1200" dirty="0">
                <a:solidFill>
                  <a:schemeClr val="tx1"/>
                </a:solidFill>
                <a:effectLst/>
                <a:latin typeface="+mn-lt"/>
                <a:ea typeface="+mn-ea"/>
                <a:cs typeface="+mn-cs"/>
                <a:hlinkClick r:id="rId4"/>
              </a:rPr>
              <a:t>Toronto</a:t>
            </a:r>
            <a:r>
              <a:rPr lang="en-US" sz="1300" b="0" i="0" kern="1200" dirty="0">
                <a:solidFill>
                  <a:schemeClr val="tx1"/>
                </a:solidFill>
                <a:effectLst/>
                <a:latin typeface="+mn-lt"/>
                <a:ea typeface="+mn-ea"/>
                <a:cs typeface="+mn-cs"/>
              </a:rPr>
              <a:t> that plays in </a:t>
            </a:r>
            <a:r>
              <a:rPr lang="en-US" sz="1300" b="0" i="0" u="none" strike="noStrike" kern="1200" dirty="0">
                <a:solidFill>
                  <a:schemeClr val="tx1"/>
                </a:solidFill>
                <a:effectLst/>
                <a:latin typeface="+mn-lt"/>
                <a:ea typeface="+mn-ea"/>
                <a:cs typeface="+mn-cs"/>
                <a:hlinkClick r:id="rId5"/>
              </a:rPr>
              <a:t>National Basketball Association</a:t>
            </a:r>
            <a:r>
              <a:rPr lang="en-US" sz="1300" b="0" i="0" kern="1200" dirty="0">
                <a:solidFill>
                  <a:schemeClr val="tx1"/>
                </a:solidFill>
                <a:effectLst/>
                <a:latin typeface="+mn-lt"/>
                <a:ea typeface="+mn-ea"/>
                <a:cs typeface="+mn-cs"/>
              </a:rPr>
              <a:t> known as NBA. The Raptors have won one conference title and one NBA championship (both 2019). </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300" b="0" i="0" kern="1200" dirty="0">
                <a:solidFill>
                  <a:schemeClr val="tx1"/>
                </a:solidFill>
                <a:effectLst/>
                <a:latin typeface="+mn-lt"/>
                <a:ea typeface="+mn-ea"/>
                <a:cs typeface="+mn-cs"/>
              </a:rPr>
              <a:t>The team was founded in 1995 as part of the NBA's </a:t>
            </a:r>
            <a:r>
              <a:rPr lang="en-US" sz="1300" b="0" i="0" u="none" strike="noStrike" kern="1200" dirty="0">
                <a:solidFill>
                  <a:schemeClr val="tx1"/>
                </a:solidFill>
                <a:effectLst/>
                <a:latin typeface="+mn-lt"/>
                <a:ea typeface="+mn-ea"/>
                <a:cs typeface="+mn-cs"/>
                <a:hlinkClick r:id="rId6" tooltip="Expansion of the National Basketball Association"/>
              </a:rPr>
              <a:t>expansion</a:t>
            </a:r>
            <a:r>
              <a:rPr lang="en-US" sz="1300" b="0" i="0" kern="1200" dirty="0">
                <a:solidFill>
                  <a:schemeClr val="tx1"/>
                </a:solidFill>
                <a:effectLst/>
                <a:latin typeface="+mn-lt"/>
                <a:ea typeface="+mn-ea"/>
                <a:cs typeface="+mn-cs"/>
              </a:rPr>
              <a:t> into Canada, along with the </a:t>
            </a:r>
            <a:r>
              <a:rPr lang="en-US" sz="1300" b="0" i="0" u="none" strike="noStrike" kern="1200" dirty="0">
                <a:solidFill>
                  <a:schemeClr val="tx1"/>
                </a:solidFill>
                <a:effectLst/>
                <a:latin typeface="+mn-lt"/>
                <a:ea typeface="+mn-ea"/>
                <a:cs typeface="+mn-cs"/>
                <a:hlinkClick r:id="rId7" tooltip="Vancouver Grizzlies"/>
              </a:rPr>
              <a:t>Vancouver Grizzlies</a:t>
            </a:r>
            <a:r>
              <a:rPr lang="en-US" sz="1300" b="0" i="0" kern="1200" dirty="0">
                <a:solidFill>
                  <a:schemeClr val="tx1"/>
                </a:solidFill>
                <a:effectLst/>
                <a:latin typeface="+mn-lt"/>
                <a:ea typeface="+mn-ea"/>
                <a:cs typeface="+mn-cs"/>
              </a:rPr>
              <a:t>. Since the </a:t>
            </a:r>
            <a:r>
              <a:rPr lang="en-US" sz="1300" b="0" i="0" u="none" strike="noStrike" kern="1200" dirty="0">
                <a:solidFill>
                  <a:schemeClr val="tx1"/>
                </a:solidFill>
                <a:effectLst/>
                <a:latin typeface="+mn-lt"/>
                <a:ea typeface="+mn-ea"/>
                <a:cs typeface="+mn-cs"/>
                <a:hlinkClick r:id="rId8" tooltip="2001–02 NBA season"/>
              </a:rPr>
              <a:t>2001–02 season</a:t>
            </a:r>
            <a:r>
              <a:rPr lang="en-US" sz="1300" b="0" i="0" kern="1200" dirty="0">
                <a:solidFill>
                  <a:schemeClr val="tx1"/>
                </a:solidFill>
                <a:effectLst/>
                <a:latin typeface="+mn-lt"/>
                <a:ea typeface="+mn-ea"/>
                <a:cs typeface="+mn-cs"/>
              </a:rPr>
              <a:t>, the Raptors have been the only Canadian-based team in the league.</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As of 2020, The Toronto Raptors are worth 2.1 billion USD. There were key players added in 2019 who contributed to critical wins during the season and championship playoff run. However,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Primary data used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 available. This API will give very close to real time data for any event happening.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(if asked: </a:t>
            </a:r>
            <a:r>
              <a:rPr lang="en-US" sz="1300" b="0" i="0" kern="1200" dirty="0">
                <a:solidFill>
                  <a:schemeClr val="tx1"/>
                </a:solidFill>
                <a:effectLst/>
                <a:latin typeface="+mn-lt"/>
                <a:ea typeface="+mn-ea"/>
                <a:cs typeface="+mn-cs"/>
              </a:rPr>
              <a:t>An </a:t>
            </a:r>
            <a:r>
              <a:rPr lang="en-US" sz="1300" b="1" i="0" kern="1200" dirty="0">
                <a:solidFill>
                  <a:schemeClr val="tx1"/>
                </a:solidFill>
                <a:effectLst/>
                <a:latin typeface="+mn-lt"/>
                <a:ea typeface="+mn-ea"/>
                <a:cs typeface="+mn-cs"/>
              </a:rPr>
              <a:t>endpoint is a URL</a:t>
            </a:r>
            <a:r>
              <a:rPr lang="en-US" sz="1300" b="0" i="0" kern="1200" dirty="0">
                <a:solidFill>
                  <a:schemeClr val="tx1"/>
                </a:solidFill>
                <a:effectLst/>
                <a:latin typeface="+mn-lt"/>
                <a:ea typeface="+mn-ea"/>
                <a:cs typeface="+mn-cs"/>
              </a:rPr>
              <a:t> pattern used to communicate with an </a:t>
            </a:r>
            <a:r>
              <a:rPr lang="en-US" sz="1300" b="1" i="0" kern="1200" dirty="0">
                <a:solidFill>
                  <a:schemeClr val="tx1"/>
                </a:solidFill>
                <a:effectLst/>
                <a:latin typeface="+mn-lt"/>
                <a:ea typeface="+mn-ea"/>
                <a:cs typeface="+mn-cs"/>
              </a:rPr>
              <a:t>API</a:t>
            </a:r>
            <a:r>
              <a:rPr lang="en-US" sz="1300" b="0" i="0" kern="1200" dirty="0">
                <a:solidFill>
                  <a:schemeClr val="tx1"/>
                </a:solidFill>
                <a:effectLst/>
                <a:latin typeface="+mn-lt"/>
                <a:ea typeface="+mn-ea"/>
                <a:cs typeface="+mn-cs"/>
              </a:rPr>
              <a:t>.)</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endpoint of the API to pull out player statistics by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need season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seasontype</a:t>
            </a:r>
            <a:r>
              <a:rPr lang="en-US" sz="1400" dirty="0">
                <a:effectLst/>
                <a:latin typeface="Arial" panose="020B0604020202020204" pitchFamily="34" charset="0"/>
                <a:ea typeface="Calibri" panose="020F0502020204030204" pitchFamily="34" charset="0"/>
                <a:cs typeface="Times New Roman" panose="02020603050405020304" pitchFamily="18" charset="0"/>
              </a:rPr>
              <a:t> as required parameters. There are more than 22000 games in this dataset consisting of total </a:t>
            </a:r>
            <a:r>
              <a:rPr lang="en-US" altLang="ko-KR" sz="1400" i="1" kern="1200" dirty="0">
                <a:solidFill>
                  <a:schemeClr val="tx1"/>
                </a:solidFill>
                <a:latin typeface="+mn-lt"/>
                <a:ea typeface="+mn-ea"/>
                <a:cs typeface="+mn-cs"/>
              </a:rPr>
              <a:t>465065 rows and 66 columns. We have dropped about 30 features since they are irrelevant for measuring the performances.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use </a:t>
            </a:r>
            <a:r>
              <a:rPr lang="en-US" sz="1050" b="0" dirty="0" err="1">
                <a:solidFill>
                  <a:srgbClr val="2D2E2D"/>
                </a:solidFill>
              </a:rPr>
              <a:t>PlayByPlay</a:t>
            </a:r>
            <a:r>
              <a:rPr lang="en-US" sz="1050" b="0" dirty="0">
                <a:solidFill>
                  <a:srgbClr val="2D2E2D"/>
                </a:solidFill>
              </a:rPr>
              <a:t> </a:t>
            </a:r>
            <a:r>
              <a:rPr lang="en-US" sz="1050" b="0" dirty="0" err="1">
                <a:solidFill>
                  <a:srgbClr val="2D2E2D"/>
                </a:solidFill>
              </a:rPr>
              <a:t>enedpoint</a:t>
            </a:r>
            <a:r>
              <a:rPr lang="en-US" sz="1050" b="0" dirty="0">
                <a:solidFill>
                  <a:srgbClr val="2D2E2D"/>
                </a:solidFill>
              </a:rPr>
              <a:t> to fetch the </a:t>
            </a:r>
            <a:r>
              <a:rPr lang="en-US" sz="1050" b="0" dirty="0" err="1">
                <a:solidFill>
                  <a:srgbClr val="2D2E2D"/>
                </a:solidFill>
              </a:rPr>
              <a:t>playbyplay</a:t>
            </a:r>
            <a:r>
              <a:rPr lang="en-US" sz="1050" b="0" dirty="0">
                <a:solidFill>
                  <a:srgbClr val="2D2E2D"/>
                </a:solidFill>
              </a:rPr>
              <a:t> data for each game we have as part of the first dataset. This took some time since we had to add some waiting time between API requests. It did take more than a day to get data for 22000 games.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NBA webservice does not provide the salary data. We ended up using additional means of data collection.</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We fetched the past salary data from ESPN website and the future salary data from </a:t>
            </a:r>
            <a:r>
              <a:rPr lang="en-US" sz="1050" b="0" dirty="0" err="1">
                <a:solidFill>
                  <a:srgbClr val="2D2E2D"/>
                </a:solidFill>
              </a:rPr>
              <a:t>HoopsHype</a:t>
            </a:r>
            <a:r>
              <a:rPr lang="en-US" sz="1050" b="0" dirty="0">
                <a:solidFill>
                  <a:srgbClr val="2D2E2D"/>
                </a:solidFill>
              </a:rPr>
              <a:t> website. These were obtained using web scraping in python using web scraping library. We have 489 entries for this dataset.</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20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1" dirty="0">
              <a:solidFill>
                <a:srgbClr val="2D2E2D"/>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Player Game Logs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table acts as the main table based on which we pull data for other components.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 by Play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This table is generated by the Game ID from the Player Game logs. This represents each activity happened in a game.</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Player salaries table]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Our project plan is allocation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to show the deliverable at the end of each phase: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subject which was passed along to the group as we all became more familiar with the data. We created documents ()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Cindy explain chart and show formula and how data was obtained</a:t>
            </a:r>
          </a:p>
          <a:p>
            <a:pPr marL="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Why the data is only analyzes Toronto Raptors only? Focus is on Toronto Raptors and we need to understand the current team performance as a baseline before trying to assess league data.</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key performance of the players]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In order to measure the performance of the players, the Player Efficiency Rating (PER) is introduced in our analysis.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PER is based on many measurements; the formula is listed as below.</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Player Performance Graph] </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is to show the top 10 Player Efficiency Rating for Toronto Raptors in the Season 2019-20. The analysis includes both Regular and Playoffs.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In the calculation, both offensive and defensive factors are considered.</a:t>
            </a: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kern="1200" dirty="0">
                <a:solidFill>
                  <a:srgbClr val="2D2E2D"/>
                </a:solidFill>
                <a:effectLst/>
                <a:latin typeface="+mn-lt"/>
                <a:ea typeface="+mn-ea"/>
                <a:cs typeface="+mn-cs"/>
              </a:rPr>
              <a:t>Offensive factors includes </a:t>
            </a:r>
            <a:r>
              <a:rPr lang="en-US" sz="2000" b="0" i="0" dirty="0">
                <a:effectLst/>
                <a:latin typeface="Segoe UI" panose="020B0502040204020203" pitchFamily="34" charset="0"/>
              </a:rPr>
              <a:t>Field goals made and attempted ; 3-point made , Free throws made and attempted; Points scored; Assist, Offensive rebounds, Turnovers, Minutes played.</a:t>
            </a: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dirty="0">
                <a:effectLst/>
                <a:latin typeface="Segoe UI" panose="020B0502040204020203" pitchFamily="34" charset="0"/>
              </a:rPr>
              <a:t>Defensive factors are Defensive rebounds, Steals and Blocks.</a:t>
            </a: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showed under each player. </a:t>
            </a: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Serge ranked No.1 in the season 2019-20.</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this slide, Let’s talk about who made the most points in the last 3 seasons.</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this graph, it shows the top 10 players and their points. We only study the players who made at least 100 points in both Regular and Playoffs. The stack bar with different colors shows the different years. Some players only with Raptors for one season, so we can only see one color. From the data, Kyle hit the highest points for these three seasons.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points at 2321.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2019-20, Pascal Ranked No. 1 with 1558 points.</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all 3 seasons, Kyle made the highest points and followed by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462235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Correlation Matrix</a:t>
            </a:r>
          </a:p>
        </p:txBody>
      </p:sp>
    </p:spTree>
    <p:extLst>
      <p:ext uri="{BB962C8B-B14F-4D97-AF65-F5344CB8AC3E}">
        <p14:creationId xmlns:p14="http://schemas.microsoft.com/office/powerpoint/2010/main" val="4010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000" dirty="0"/>
              <a:t>Model results (Accuracy … Feature Importance</a:t>
            </a:r>
            <a:endParaRPr lang="ko-KR" altLang="en-US" sz="2000" dirty="0"/>
          </a:p>
          <a:p>
            <a:pPr>
              <a:buFont typeface="Arial" panose="020B0604020202020204" pitchFamily="34" charset="0"/>
              <a:buChar char="•"/>
            </a:pPr>
            <a:r>
              <a:rPr lang="en-US" altLang="ko-KR" sz="2000" dirty="0"/>
              <a:t>Random forest </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 for Data collection</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2000" i="1" dirty="0" err="1">
                <a:latin typeface="+mj-lt"/>
              </a:rPr>
              <a:t>PlayerGameLogs</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Season, Season type</a:t>
            </a:r>
          </a:p>
          <a:p>
            <a:pPr lvl="2">
              <a:buFont typeface="Arial" panose="020B0604020202020204" pitchFamily="34" charset="0"/>
              <a:buChar char="•"/>
            </a:pPr>
            <a:r>
              <a:rPr lang="en-US" altLang="ko-KR" sz="2000" i="1" dirty="0">
                <a:latin typeface="+mj-lt"/>
              </a:rPr>
              <a:t>Total 465065 records, 66 features</a:t>
            </a:r>
          </a:p>
          <a:p>
            <a:pPr lvl="1">
              <a:buFont typeface="Arial" panose="020B0604020202020204" pitchFamily="34" charset="0"/>
              <a:buChar char="•"/>
            </a:pPr>
            <a:r>
              <a:rPr lang="en-US" altLang="ko-KR" sz="2000" i="1" dirty="0" err="1">
                <a:latin typeface="+mj-lt"/>
              </a:rPr>
              <a:t>PlayByPlay</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a:t>
            </a:r>
            <a:r>
              <a:rPr lang="en-US" altLang="ko-KR" sz="2000" i="1" dirty="0" err="1">
                <a:latin typeface="+mj-lt"/>
              </a:rPr>
              <a:t>GameId</a:t>
            </a:r>
            <a:endParaRPr lang="en-US" altLang="ko-KR" sz="2000" i="1" dirty="0">
              <a:latin typeface="+mj-lt"/>
            </a:endParaRPr>
          </a:p>
          <a:p>
            <a:pPr lvl="2">
              <a:buFont typeface="Arial" panose="020B0604020202020204" pitchFamily="34" charset="0"/>
              <a:buChar char="•"/>
            </a:pPr>
            <a:r>
              <a:rPr lang="en-US" altLang="ko-KR" sz="2000" i="1" dirty="0">
                <a:latin typeface="+mj-lt"/>
              </a:rPr>
              <a:t>Total ~10M records, 13 features</a:t>
            </a:r>
          </a:p>
          <a:p>
            <a:pPr>
              <a:buFont typeface="Arial" panose="020B0604020202020204" pitchFamily="34" charset="0"/>
              <a:buChar char="•"/>
            </a:pPr>
            <a:r>
              <a:rPr lang="en-CA" dirty="0"/>
              <a:t>NBA Player Salaries </a:t>
            </a:r>
          </a:p>
          <a:p>
            <a:pPr lvl="2">
              <a:buFont typeface="Arial" panose="020B0604020202020204" pitchFamily="34" charset="0"/>
              <a:buChar char="•"/>
            </a:pPr>
            <a:r>
              <a:rPr lang="en-US" altLang="ko-KR" sz="2000" i="1" dirty="0">
                <a:latin typeface="+mj-lt"/>
              </a:rPr>
              <a:t>ESPN for the historical data</a:t>
            </a:r>
          </a:p>
          <a:p>
            <a:pPr lvl="2">
              <a:buFont typeface="Arial" panose="020B0604020202020204" pitchFamily="34" charset="0"/>
              <a:buChar char="•"/>
            </a:pPr>
            <a:r>
              <a:rPr lang="en-US" altLang="ko-KR" sz="2000" i="1" dirty="0" err="1">
                <a:latin typeface="+mj-lt"/>
              </a:rPr>
              <a:t>Hoopshype</a:t>
            </a:r>
            <a:r>
              <a:rPr lang="en-US" altLang="ko-KR" sz="2000" i="1" dirty="0">
                <a:latin typeface="+mj-lt"/>
              </a:rPr>
              <a:t> for future</a:t>
            </a:r>
          </a:p>
          <a:p>
            <a:pPr lvl="2">
              <a:buFont typeface="Arial" panose="020B0604020202020204" pitchFamily="34" charset="0"/>
              <a:buChar char="•"/>
            </a:pPr>
            <a:r>
              <a:rPr lang="en-US" altLang="ko-KR" sz="2000" i="1" dirty="0" err="1">
                <a:latin typeface="+mj-lt"/>
              </a:rPr>
              <a:t>Approx</a:t>
            </a:r>
            <a:r>
              <a:rPr lang="en-US" altLang="ko-KR" sz="2000" i="1" dirty="0">
                <a:latin typeface="+mj-lt"/>
              </a:rPr>
              <a:t> ~500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Gathered by web scraping (Beautiful Soup Python Package)</a:t>
            </a:r>
            <a:endParaRPr lang="en-US" altLang="ko-KR" sz="2000"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Database diagram</a:t>
            </a:r>
          </a:p>
        </p:txBody>
      </p:sp>
      <p:sp>
        <p:nvSpPr>
          <p:cNvPr id="6" name="내용 개체 틀 5"/>
          <p:cNvSpPr>
            <a:spLocks noGrp="1"/>
          </p:cNvSpPr>
          <p:nvPr>
            <p:ph idx="1"/>
          </p:nvPr>
        </p:nvSpPr>
        <p:spPr>
          <a:xfrm>
            <a:off x="1486693" y="1485578"/>
            <a:ext cx="3168353" cy="4824535"/>
          </a:xfrm>
        </p:spPr>
        <p:txBody>
          <a:bodyPr/>
          <a:lstStyle/>
          <a:p>
            <a:pPr>
              <a:buFont typeface="Arial" panose="020B0604020202020204" pitchFamily="34" charset="0"/>
              <a:buChar char="•"/>
            </a:pPr>
            <a:r>
              <a:rPr lang="en-US" altLang="ko-KR" dirty="0"/>
              <a:t>Arrows represent relationship</a:t>
            </a:r>
          </a:p>
          <a:p>
            <a:pPr>
              <a:buFont typeface="Arial" panose="020B0604020202020204" pitchFamily="34" charset="0"/>
              <a:buChar char="•"/>
            </a:pPr>
            <a:r>
              <a:rPr lang="en-US" altLang="ko-KR" dirty="0"/>
              <a:t>Not normalized</a:t>
            </a:r>
          </a:p>
          <a:p>
            <a:pPr>
              <a:buFont typeface="Arial" panose="020B0604020202020204" pitchFamily="34" charset="0"/>
              <a:buChar char="•"/>
            </a:pPr>
            <a:r>
              <a:rPr lang="en-US" altLang="ko-KR" dirty="0"/>
              <a:t>SQL and Visio used to visualize the relationships</a:t>
            </a:r>
          </a:p>
          <a:p>
            <a:pPr>
              <a:buFont typeface="Arial" panose="020B0604020202020204" pitchFamily="34" charset="0"/>
              <a:buChar char="•"/>
            </a:pPr>
            <a:endParaRPr lang="ko-KR" altLang="en-US" dirty="0"/>
          </a:p>
        </p:txBody>
      </p:sp>
      <p:pic>
        <p:nvPicPr>
          <p:cNvPr id="3" name="Picture 2">
            <a:extLst>
              <a:ext uri="{FF2B5EF4-FFF2-40B4-BE49-F238E27FC236}">
                <a16:creationId xmlns:a16="http://schemas.microsoft.com/office/drawing/2014/main" id="{7C73DAD2-DBA6-4044-83F9-321BAB9C3017}"/>
              </a:ext>
            </a:extLst>
          </p:cNvPr>
          <p:cNvPicPr>
            <a:picLocks noChangeAspect="1"/>
          </p:cNvPicPr>
          <p:nvPr/>
        </p:nvPicPr>
        <p:blipFill>
          <a:blip r:embed="rId3"/>
          <a:stretch>
            <a:fillRect/>
          </a:stretch>
        </p:blipFill>
        <p:spPr>
          <a:xfrm>
            <a:off x="4799062" y="1413570"/>
            <a:ext cx="6705600" cy="5143500"/>
          </a:xfrm>
          <a:prstGeom prst="rect">
            <a:avLst/>
          </a:prstGeom>
        </p:spPr>
      </p:pic>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1008112"/>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9776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12616</TotalTime>
  <Words>2408</Words>
  <Application>Microsoft Office PowerPoint</Application>
  <PresentationFormat>Custom</PresentationFormat>
  <Paragraphs>286</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Segoe UI</vt:lpstr>
      <vt:lpstr>맑은 고딕</vt:lpstr>
      <vt:lpstr>Calibri Light</vt:lpstr>
      <vt:lpstr>Noto Sans</vt:lpstr>
      <vt:lpstr>Arial</vt:lpstr>
      <vt:lpstr>굴림체</vt:lpstr>
      <vt:lpstr>Office 테마</vt:lpstr>
      <vt:lpstr>PROJECT RAPTORS REBOUND</vt:lpstr>
      <vt:lpstr>The Client</vt:lpstr>
      <vt:lpstr>Objectives</vt:lpstr>
      <vt:lpstr>Methods for Data collection</vt:lpstr>
      <vt:lpstr>Database diagram</vt:lpstr>
      <vt:lpstr>Project Planning</vt:lpstr>
      <vt:lpstr>Project Team</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100</cp:revision>
  <dcterms:created xsi:type="dcterms:W3CDTF">2010-02-01T08:03:16Z</dcterms:created>
  <dcterms:modified xsi:type="dcterms:W3CDTF">2021-03-21T19:52:43Z</dcterms:modified>
  <cp:category>www.slidemembers.com</cp:category>
</cp:coreProperties>
</file>